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5" r:id="rId4"/>
    <p:sldId id="271" r:id="rId5"/>
    <p:sldId id="264" r:id="rId6"/>
    <p:sldId id="272" r:id="rId7"/>
    <p:sldId id="258" r:id="rId8"/>
    <p:sldId id="259" r:id="rId9"/>
    <p:sldId id="262" r:id="rId10"/>
    <p:sldId id="263" r:id="rId11"/>
    <p:sldId id="274" r:id="rId12"/>
    <p:sldId id="273" r:id="rId13"/>
    <p:sldId id="276" r:id="rId14"/>
    <p:sldId id="277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FD10-F86F-41F0-96C1-2C294CD4C98E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9C53-400A-4C75-842D-CE4A9728B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29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FD10-F86F-41F0-96C1-2C294CD4C98E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9C53-400A-4C75-842D-CE4A9728B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27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FD10-F86F-41F0-96C1-2C294CD4C98E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9C53-400A-4C75-842D-CE4A9728B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2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FD10-F86F-41F0-96C1-2C294CD4C98E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9C53-400A-4C75-842D-CE4A9728B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6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FD10-F86F-41F0-96C1-2C294CD4C98E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9C53-400A-4C75-842D-CE4A9728B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07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FD10-F86F-41F0-96C1-2C294CD4C98E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9C53-400A-4C75-842D-CE4A9728B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49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FD10-F86F-41F0-96C1-2C294CD4C98E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9C53-400A-4C75-842D-CE4A9728B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39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FD10-F86F-41F0-96C1-2C294CD4C98E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9C53-400A-4C75-842D-CE4A9728B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5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FD10-F86F-41F0-96C1-2C294CD4C98E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9C53-400A-4C75-842D-CE4A9728B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70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FD10-F86F-41F0-96C1-2C294CD4C98E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9C53-400A-4C75-842D-CE4A9728B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76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FD10-F86F-41F0-96C1-2C294CD4C98E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9C53-400A-4C75-842D-CE4A9728B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1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1FD10-F86F-41F0-96C1-2C294CD4C98E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9C53-400A-4C75-842D-CE4A9728B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9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amopoznanie.ru/schools/razvitie_tvorcheskih_sposobnostey/#ixzz3pmzYbgi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2595" y="404664"/>
            <a:ext cx="7772400" cy="1224136"/>
          </a:xfrm>
        </p:spPr>
        <p:txBody>
          <a:bodyPr/>
          <a:lstStyle/>
          <a:p>
            <a:r>
              <a:rPr lang="ru-RU" dirty="0" smtClean="0"/>
              <a:t>Кулинарный мастер-класс.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276872"/>
            <a:ext cx="6400800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95" y="2132856"/>
            <a:ext cx="7200800" cy="40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Привлекать мам к участию во всех </a:t>
            </a:r>
            <a:r>
              <a:rPr lang="ru-RU" dirty="0" smtClean="0"/>
              <a:t>кулинарных конкурсах, </a:t>
            </a:r>
            <a:r>
              <a:rPr lang="ru-RU" dirty="0"/>
              <a:t>играх.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84704"/>
            <a:ext cx="7992888" cy="386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ru-RU" sz="30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3000" dirty="0">
                <a:solidFill>
                  <a:prstClr val="black"/>
                </a:solidFill>
                <a:ea typeface="+mn-ea"/>
                <a:cs typeface="+mn-cs"/>
              </a:rPr>
              <a:t>Способствовать совместному участию детей и мам, помочь почувствовать детям, что их любят, интересуются ими. Создать радостное настроение.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7351402" cy="4381947"/>
          </a:xfrm>
        </p:spPr>
      </p:pic>
    </p:spTree>
    <p:extLst>
      <p:ext uri="{BB962C8B-B14F-4D97-AF65-F5344CB8AC3E}">
        <p14:creationId xmlns:p14="http://schemas.microsoft.com/office/powerpoint/2010/main" val="2164337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Развивать у детей чувство вкуса, умение сочетать продукты, передавать эмоциональное состояние в инсценировках.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52936"/>
            <a:ext cx="7488832" cy="3600400"/>
          </a:xfrm>
        </p:spPr>
      </p:pic>
    </p:spTree>
    <p:extLst>
      <p:ext uri="{BB962C8B-B14F-4D97-AF65-F5344CB8AC3E}">
        <p14:creationId xmlns:p14="http://schemas.microsoft.com/office/powerpoint/2010/main" val="159702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Какие техники использованы в процессе совместного творчества?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509120"/>
          </a:xfrm>
        </p:spPr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Совместный труд взрослых ( родителей, воспитателей и детей);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Театрализованная деятельность;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Творческий подход;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Сенсорное развитие;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Нетрадиционные методы </a:t>
            </a:r>
            <a:r>
              <a:rPr lang="ru-RU" dirty="0" smtClean="0">
                <a:solidFill>
                  <a:prstClr val="black"/>
                </a:solidFill>
              </a:rPr>
              <a:t>рисования;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Развитие самостоятельности и творческих способностей детей.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527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u="sng" dirty="0">
                <a:hlinkClick r:id="rId2"/>
              </a:rPr>
              <a:t>Что такое Развитие творческих способностей?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Некоторые считают, что творческие способности — это лишь умение рисовать, сочинять стихи или музыку. Это представление в корне неверно, потому что </a:t>
            </a:r>
            <a:r>
              <a:rPr lang="ru-RU" b="1" dirty="0"/>
              <a:t>от степени развития творческих способностей во многом зависит наше восприятие мира</a:t>
            </a:r>
            <a:r>
              <a:rPr lang="ru-RU" dirty="0"/>
              <a:t> и то, как мы себя в нем ощущаем. Чем менее развиты в человеке эти способности, тем более он склонен </a:t>
            </a:r>
            <a:r>
              <a:rPr lang="ru-RU" dirty="0" smtClean="0"/>
              <a:t>к </a:t>
            </a:r>
            <a:r>
              <a:rPr lang="ru-RU" dirty="0"/>
              <a:t>постоянному недовольству собой и окружающими. Он сам подсознательно создает в себе барьеры к достижению поставленных задач, боится мыслить более масштабно и реализовывать смелые идеи.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61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Развивая творческие способности, вы сможете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Лучше узнать и понять себя;</a:t>
            </a:r>
          </a:p>
          <a:p>
            <a:r>
              <a:rPr lang="ru-RU" dirty="0"/>
              <a:t>Найти новые решения для стандартных проблем;</a:t>
            </a:r>
          </a:p>
          <a:p>
            <a:r>
              <a:rPr lang="ru-RU" dirty="0"/>
              <a:t>Взглянуть на мир по-новому;</a:t>
            </a:r>
          </a:p>
          <a:p>
            <a:r>
              <a:rPr lang="ru-RU" dirty="0"/>
              <a:t>Повысить собственную эффективность</a:t>
            </a:r>
          </a:p>
          <a:p>
            <a:r>
              <a:rPr lang="ru-RU" dirty="0"/>
              <a:t>и многое другое.</a:t>
            </a:r>
          </a:p>
          <a:p>
            <a:r>
              <a:rPr lang="ru-RU" b="1" dirty="0"/>
              <a:t>Помните, что вы обладаете безграничным творческим потенциалом!</a:t>
            </a: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126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Жизнь во всех ее проявлениях становится все разнообразнее и сложнее; она чем дальше, тем больше требует от </a:t>
            </a:r>
            <a:r>
              <a:rPr lang="ru-RU" dirty="0" smtClean="0"/>
              <a:t>человека </a:t>
            </a:r>
            <a:r>
              <a:rPr lang="ru-RU" dirty="0"/>
              <a:t>подвижности мышления, быстрой ориентировки, творческого подхода к решению боль­ших и малых задач.</a:t>
            </a:r>
          </a:p>
          <a:p>
            <a:r>
              <a:rPr lang="ru-RU" dirty="0" smtClean="0"/>
              <a:t>Для нас важно </a:t>
            </a:r>
            <a:r>
              <a:rPr lang="ru-RU" dirty="0"/>
              <a:t>добиться то­го, чтобы каждый ребенок вырос не только сознательным чле­ном общества, не только здоровым и крепким человеком, но и -обязательно! - инициативным, думающим, способным на твор­ческий подход к любому делу. </a:t>
            </a:r>
          </a:p>
          <a:p>
            <a:r>
              <a:rPr lang="ru-RU" dirty="0" smtClean="0"/>
              <a:t> </a:t>
            </a:r>
            <a:r>
              <a:rPr lang="ru-RU" dirty="0"/>
              <a:t>Активная жизненная позиция может иметь основание, если человек мыслит творчески, если видит возможность для совершенствования</a:t>
            </a:r>
          </a:p>
          <a:p>
            <a:r>
              <a:rPr lang="ru-RU" dirty="0"/>
              <a:t>Путь становления творческой личности сложен, труден. Но эти большие трудности могут дать и большие радости, причем радости высшего человеческого порядка - радость преодоления, радость открытия, радость творчества.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486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Спасибо за внимание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3068960"/>
            <a:ext cx="3384376" cy="43924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Работу </a:t>
            </a:r>
            <a:r>
              <a:rPr lang="ru-RU" dirty="0" smtClean="0"/>
              <a:t>выполнила: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  Садыкова </a:t>
            </a:r>
            <a:r>
              <a:rPr lang="ru-RU" dirty="0" smtClean="0"/>
              <a:t>  Гульнара </a:t>
            </a:r>
            <a:r>
              <a:rPr lang="ru-RU" dirty="0" smtClean="0"/>
              <a:t>Альбертовна воспитатель              д/с № 385;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488974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дает детям участие в кулинарных мастер-классах?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9"/>
            <a:ext cx="4032448" cy="4968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/>
              <a:t>Загадка решается легко: если ваш ребенок мечтает готовить сам, то ему будет интересно принять участие в детском кулинарном мастер-классе</a:t>
            </a:r>
            <a:r>
              <a:rPr lang="ru-RU" dirty="0" smtClean="0"/>
              <a:t>.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73425"/>
            <a:ext cx="4104456" cy="485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b="1" dirty="0">
                <a:solidFill>
                  <a:prstClr val="black"/>
                </a:solidFill>
                <a:ea typeface="+mn-ea"/>
                <a:cs typeface="+mn-cs"/>
              </a:rPr>
              <a:t>- Кулинарные мастер-классы — это творческие занятия, на которых ребята развивают воображение, в игровой форме сочиняют разнообразные блюда и напитки. </a:t>
            </a:r>
            <a:br>
              <a:rPr lang="ru-RU" sz="28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5" y="2132856"/>
            <a:ext cx="7636550" cy="3993307"/>
          </a:xfrm>
        </p:spPr>
      </p:pic>
    </p:spTree>
    <p:extLst>
      <p:ext uri="{BB962C8B-B14F-4D97-AF65-F5344CB8AC3E}">
        <p14:creationId xmlns:p14="http://schemas.microsoft.com/office/powerpoint/2010/main" val="174510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После участия в кулинарных мастер-классах девочки начинают «хозяйничать» по дому.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3528392" cy="36939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64904"/>
            <a:ext cx="438891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полезны?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99082"/>
            <a:ext cx="7509520" cy="4525963"/>
          </a:xfrm>
        </p:spPr>
        <p:txBody>
          <a:bodyPr>
            <a:normAutofit/>
          </a:bodyPr>
          <a:lstStyle/>
          <a:p>
            <a:r>
              <a:rPr lang="ru-RU" dirty="0"/>
              <a:t>развивает фантазию </a:t>
            </a:r>
            <a:endParaRPr lang="ru-RU" dirty="0" smtClean="0"/>
          </a:p>
          <a:p>
            <a:r>
              <a:rPr lang="ru-RU" dirty="0" smtClean="0"/>
              <a:t> воображение</a:t>
            </a:r>
          </a:p>
          <a:p>
            <a:r>
              <a:rPr lang="ru-RU" dirty="0" smtClean="0"/>
              <a:t> </a:t>
            </a:r>
            <a:r>
              <a:rPr lang="ru-RU" dirty="0"/>
              <a:t>творческий </a:t>
            </a:r>
            <a:r>
              <a:rPr lang="ru-RU" dirty="0" smtClean="0"/>
              <a:t>вкус</a:t>
            </a:r>
          </a:p>
          <a:p>
            <a:r>
              <a:rPr lang="ru-RU" dirty="0" smtClean="0"/>
              <a:t> </a:t>
            </a:r>
            <a:r>
              <a:rPr lang="ru-RU" dirty="0"/>
              <a:t>моторику </a:t>
            </a:r>
            <a:r>
              <a:rPr lang="ru-RU" dirty="0" smtClean="0"/>
              <a:t>рук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" r="48152"/>
          <a:stretch/>
        </p:blipFill>
        <p:spPr>
          <a:xfrm>
            <a:off x="4716016" y="1412776"/>
            <a:ext cx="4231622" cy="451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000" dirty="0">
                <a:solidFill>
                  <a:prstClr val="black"/>
                </a:solidFill>
                <a:ea typeface="+mn-ea"/>
                <a:cs typeface="+mn-cs"/>
              </a:rPr>
              <a:t>С</a:t>
            </a:r>
            <a:r>
              <a:rPr lang="ru-RU" sz="3000" dirty="0" smtClean="0">
                <a:solidFill>
                  <a:prstClr val="black"/>
                </a:solidFill>
                <a:ea typeface="+mn-ea"/>
                <a:cs typeface="+mn-cs"/>
              </a:rPr>
              <a:t>ближает </a:t>
            </a:r>
            <a:r>
              <a:rPr lang="ru-RU" sz="3000" dirty="0">
                <a:solidFill>
                  <a:prstClr val="black"/>
                </a:solidFill>
                <a:ea typeface="+mn-ea"/>
                <a:cs typeface="+mn-cs"/>
              </a:rPr>
              <a:t>и это очень интересно! А главное, </a:t>
            </a:r>
            <a:r>
              <a:rPr lang="ru-RU" sz="3000" dirty="0" smtClean="0">
                <a:solidFill>
                  <a:prstClr val="black"/>
                </a:solidFill>
                <a:ea typeface="+mn-ea"/>
                <a:cs typeface="+mn-cs"/>
              </a:rPr>
              <a:t>все детские </a:t>
            </a:r>
            <a:r>
              <a:rPr lang="ru-RU" sz="3000" dirty="0">
                <a:solidFill>
                  <a:prstClr val="black"/>
                </a:solidFill>
                <a:ea typeface="+mn-ea"/>
                <a:cs typeface="+mn-cs"/>
              </a:rPr>
              <a:t>кулинарные шедевры можно с удовольствием кушать</a:t>
            </a:r>
            <a:r>
              <a:rPr lang="ru-RU" sz="3000" dirty="0" smtClean="0">
                <a:solidFill>
                  <a:prstClr val="black"/>
                </a:solidFill>
                <a:ea typeface="+mn-ea"/>
                <a:cs typeface="+mn-cs"/>
              </a:rPr>
              <a:t>! </a:t>
            </a:r>
            <a:br>
              <a:rPr lang="ru-RU" sz="3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000" dirty="0" smtClean="0">
                <a:solidFill>
                  <a:prstClr val="black"/>
                </a:solidFill>
                <a:ea typeface="+mn-ea"/>
                <a:cs typeface="+mn-cs"/>
              </a:rPr>
              <a:t> Устанавливает </a:t>
            </a:r>
            <a:r>
              <a:rPr lang="ru-RU" sz="3000" dirty="0">
                <a:solidFill>
                  <a:prstClr val="black"/>
                </a:solidFill>
                <a:ea typeface="+mn-ea"/>
                <a:cs typeface="+mn-cs"/>
              </a:rPr>
              <a:t>доверительные отношения в </a:t>
            </a:r>
            <a:r>
              <a:rPr lang="ru-RU" sz="3000" dirty="0" smtClean="0">
                <a:solidFill>
                  <a:prstClr val="black"/>
                </a:solidFill>
                <a:ea typeface="+mn-ea"/>
                <a:cs typeface="+mn-cs"/>
              </a:rPr>
              <a:t>коллективе.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61023"/>
            <a:ext cx="3384376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83" y="2276871"/>
            <a:ext cx="3744416" cy="45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2696"/>
            <a:ext cx="3980631" cy="5256584"/>
          </a:xfrm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4248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Мы расскажем о таинствах приготовления еды в игровой форме. Ваш ребёнок точно не будет скучать и получит незаменимый опыт работы в команде! А у вас появится возможность отдохнуть!</a:t>
            </a:r>
          </a:p>
        </p:txBody>
      </p:sp>
    </p:spTree>
    <p:extLst>
      <p:ext uri="{BB962C8B-B14F-4D97-AF65-F5344CB8AC3E}">
        <p14:creationId xmlns:p14="http://schemas.microsoft.com/office/powerpoint/2010/main" val="20076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8840"/>
            <a:ext cx="3672408" cy="3960440"/>
          </a:xfrm>
        </p:spPr>
      </p:pic>
      <p:sp>
        <p:nvSpPr>
          <p:cNvPr id="3" name="Прямоугольник 2"/>
          <p:cNvSpPr/>
          <p:nvPr/>
        </p:nvSpPr>
        <p:spPr>
          <a:xfrm>
            <a:off x="323528" y="625156"/>
            <a:ext cx="4896544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На детском кулинарном празднике малыши хорошо проведут время, а также получат знания и навыки, которые пригодятся в жизни.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</a:rPr>
              <a:t> Ваш ребёнок станет настоящим помощником на кухне.</a:t>
            </a:r>
          </a:p>
        </p:txBody>
      </p:sp>
    </p:spTree>
    <p:extLst>
      <p:ext uri="{BB962C8B-B14F-4D97-AF65-F5344CB8AC3E}">
        <p14:creationId xmlns:p14="http://schemas.microsoft.com/office/powerpoint/2010/main" val="17744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2880319"/>
          </a:xfrm>
        </p:spPr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717032"/>
            <a:ext cx="6984776" cy="2880320"/>
          </a:xfrm>
        </p:spPr>
        <p:txBody>
          <a:bodyPr>
            <a:normAutofit fontScale="85000" lnSpcReduction="10000"/>
          </a:bodyPr>
          <a:lstStyle/>
          <a:p>
            <a:pPr lvl="0" algn="l"/>
            <a:r>
              <a:rPr lang="ru-RU" sz="2700" b="1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ru-RU" sz="2700" b="1" dirty="0">
              <a:solidFill>
                <a:prstClr val="black">
                  <a:tint val="75000"/>
                </a:prstClr>
              </a:solidFill>
            </a:endParaRPr>
          </a:p>
          <a:p>
            <a:pPr lvl="0" algn="l"/>
            <a:r>
              <a:rPr lang="ru-RU" sz="2700" b="1" dirty="0">
                <a:solidFill>
                  <a:prstClr val="black">
                    <a:tint val="75000"/>
                  </a:prstClr>
                </a:solidFill>
              </a:rPr>
              <a:t>-Обучение умению договариваться о распределении обязанностей в небольшой </a:t>
            </a:r>
            <a:r>
              <a:rPr lang="ru-RU" sz="2700" b="1" dirty="0" smtClean="0">
                <a:solidFill>
                  <a:prstClr val="black">
                    <a:tint val="75000"/>
                  </a:prstClr>
                </a:solidFill>
              </a:rPr>
              <a:t>подгруппе.</a:t>
            </a:r>
            <a:r>
              <a:rPr lang="ru-RU" sz="2700" b="1" dirty="0">
                <a:solidFill>
                  <a:prstClr val="black">
                    <a:tint val="75000"/>
                  </a:prstClr>
                </a:solidFill>
              </a:rPr>
              <a:t> Знакомить детей с азами </a:t>
            </a:r>
            <a:r>
              <a:rPr lang="ru-RU" sz="2700" b="1" dirty="0" smtClean="0">
                <a:solidFill>
                  <a:prstClr val="black">
                    <a:tint val="75000"/>
                  </a:prstClr>
                </a:solidFill>
              </a:rPr>
              <a:t>кулинарии искусством </a:t>
            </a:r>
            <a:r>
              <a:rPr lang="ru-RU" sz="2700" b="1" dirty="0">
                <a:solidFill>
                  <a:prstClr val="black">
                    <a:tint val="75000"/>
                  </a:prstClr>
                </a:solidFill>
              </a:rPr>
              <a:t>сверстников, осваивать умения, обеспечивающие культуру труда: бережное обращение с инструментами и порядок на рабочем месте.</a:t>
            </a:r>
          </a:p>
          <a:p>
            <a:pPr lvl="0" algn="l"/>
            <a:r>
              <a:rPr lang="ru-RU" sz="2700" b="1" dirty="0">
                <a:solidFill>
                  <a:prstClr val="black">
                    <a:tint val="75000"/>
                  </a:prstClr>
                </a:solidFill>
              </a:rPr>
              <a:t>- Упражнять в сервировке стола.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318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Кулинарный мастер-класс.</vt:lpstr>
      <vt:lpstr>Что дает детям участие в кулинарных мастер-классах?</vt:lpstr>
      <vt:lpstr>- Кулинарные мастер-классы — это творческие занятия, на которых ребята развивают воображение, в игровой форме сочиняют разнообразные блюда и напитки.  </vt:lpstr>
      <vt:lpstr> После участия в кулинарных мастер-классах девочки начинают «хозяйничать» по дому.</vt:lpstr>
      <vt:lpstr>Чем полезны?</vt:lpstr>
      <vt:lpstr>Сближает и это очень интересно! А главное, все детские кулинарные шедевры можно с удовольствием кушать!   Устанавливает доверительные отношения в коллективе.</vt:lpstr>
      <vt:lpstr>Презентация PowerPoint</vt:lpstr>
      <vt:lpstr>Презентация PowerPoint</vt:lpstr>
      <vt:lpstr>Цель:</vt:lpstr>
      <vt:lpstr>Задачи: </vt:lpstr>
      <vt:lpstr> Способствовать совместному участию детей и мам, помочь почувствовать детям, что их любят, интересуются ими. Создать радостное настроение.</vt:lpstr>
      <vt:lpstr>Развивать у детей чувство вкуса, умение сочетать продукты, передавать эмоциональное состояние в инсценировках. </vt:lpstr>
      <vt:lpstr>Какие техники использованы в процессе совместного творчества?</vt:lpstr>
      <vt:lpstr> Что такое Развитие творческих способностей? </vt:lpstr>
      <vt:lpstr>Развивая творческие способности, вы сможете: 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Кулинарный мастер-класс.</dc:title>
  <dc:creator>User</dc:creator>
  <cp:lastModifiedBy>User</cp:lastModifiedBy>
  <cp:revision>36</cp:revision>
  <dcterms:created xsi:type="dcterms:W3CDTF">2015-10-15T14:59:15Z</dcterms:created>
  <dcterms:modified xsi:type="dcterms:W3CDTF">2015-11-23T09:29:41Z</dcterms:modified>
</cp:coreProperties>
</file>